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92" r:id="rId5"/>
    <p:sldId id="293" r:id="rId6"/>
    <p:sldId id="294" r:id="rId7"/>
    <p:sldId id="295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86" r:id="rId19"/>
    <p:sldId id="287" r:id="rId20"/>
    <p:sldId id="288" r:id="rId21"/>
    <p:sldId id="289" r:id="rId22"/>
    <p:sldId id="290" r:id="rId23"/>
    <p:sldId id="268" r:id="rId24"/>
    <p:sldId id="284" r:id="rId25"/>
    <p:sldId id="285" r:id="rId26"/>
    <p:sldId id="270" r:id="rId27"/>
    <p:sldId id="283" r:id="rId28"/>
    <p:sldId id="271" r:id="rId29"/>
    <p:sldId id="272" r:id="rId30"/>
    <p:sldId id="273" r:id="rId31"/>
    <p:sldId id="274" r:id="rId32"/>
    <p:sldId id="275" r:id="rId33"/>
    <p:sldId id="27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A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>
        <p:scale>
          <a:sx n="115" d="100"/>
          <a:sy n="115" d="100"/>
        </p:scale>
        <p:origin x="-16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5D4AB-E4D5-4C1C-9F0E-7606D290FC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719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23C3C-0B45-4B61-912E-3458097BD2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650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8BC79-2CC7-4A98-AD3E-DE035928E2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951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F93DE-660C-4465-950C-07BA6D012E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158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AE06C-61FA-411C-A749-B6A5630A1E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114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2619B-BCE9-473C-964A-4A3A3087A6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7332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7E5AA-2AD8-4496-BE19-0A9AC8BB58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796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A2051-D6B9-4325-9FDA-8F2C06B1FB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77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16BF3-EBB3-46EA-8A79-7F7F97FA94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275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D2610-929F-4028-A188-8CBA653CFC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24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D66F1-C7D2-43E3-B3E1-5DA21907AD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796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1F3858-38BA-41E1-A98B-55E068A8383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4;&#1077;&#1085;&#1086;&#1095;&#1085;&#1099;&#1081;%20&#1083;&#1080;&#1089;&#1090;%20&#1085;&#1072;%20&#1075;&#1088;&#1072;&#1078;&#1076;&#1072;&#1085;&#1089;&#1082;&#1086;&#1075;&#1086;%20&#1089;&#1083;&#1091;&#1078;&#1072;&#1097;&#1077;&#1075;&#1086;.docx" TargetMode="External"/><Relationship Id="rId2" Type="http://schemas.openxmlformats.org/officeDocument/2006/relationships/hyperlink" Target="&#1040;&#1090;&#1090;&#1077;&#1089;&#1090;.&#1083;&#1080;&#1089;&#1090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7;&#1088;&#1086;&#1090;&#1086;&#1082;&#1086;&#1083;%20&#1086;&#1094;&#1077;&#1085;&#1082;&#1080;%20&#1087;&#1086;%20&#1082;&#1086;&#1085;&#1094;&#1077;&#1088;&#1090;&#1084;&#1077;&#1081;&#1089;&#1090;&#1077;&#1088;&#1091;.docx" TargetMode="External"/><Relationship Id="rId5" Type="http://schemas.openxmlformats.org/officeDocument/2006/relationships/hyperlink" Target="&#1087;&#1088;&#1086;&#1090;&#1086;&#1082;&#1086;&#1083;%20&#1086;&#1094;&#1077;&#1085;&#1082;&#1080;%20&#1087;&#1086;%20&#1074;&#1086;&#1089;&#1087;&#1080;&#1090;&#1072;&#1090;&#1077;&#1083;&#1103;&#1084;.docx" TargetMode="External"/><Relationship Id="rId4" Type="http://schemas.openxmlformats.org/officeDocument/2006/relationships/hyperlink" Target="&#1087;&#1088;&#1086;&#1090;&#1086;&#1082;&#1086;&#1083;%20&#1086;&#1094;&#1077;&#1085;&#1082;&#1080;%20&#1087;&#1086;%20&#1091;&#1095;&#1080;&#1090;&#1077;&#1083;&#1103;&#1084;.docx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5229200"/>
            <a:ext cx="7992888" cy="100965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Правила проведения и условия аттестации гражданских служащих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сфере образования и науки</a:t>
            </a:r>
            <a:endParaRPr lang="ru-RU" altLang="ru-RU" dirty="0">
              <a:solidFill>
                <a:srgbClr val="B0A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sz="3600" b="1" i="1" dirty="0"/>
              <a:t>К гражданским служащим не относятся: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k-KZ" sz="2800" i="1" dirty="0">
                <a:solidFill>
                  <a:schemeClr val="tx1"/>
                </a:solidFill>
              </a:rPr>
              <a:t>технический персонал;</a:t>
            </a:r>
            <a:endParaRPr lang="ru-RU" sz="2800" i="1" dirty="0">
              <a:solidFill>
                <a:schemeClr val="tx1"/>
              </a:solidFill>
            </a:endParaRPr>
          </a:p>
          <a:p>
            <a:pPr lvl="0"/>
            <a:r>
              <a:rPr lang="kk-KZ" sz="2800" i="1" dirty="0">
                <a:solidFill>
                  <a:schemeClr val="tx1"/>
                </a:solidFill>
              </a:rPr>
              <a:t>уборщик служебных помещений;</a:t>
            </a:r>
            <a:endParaRPr lang="ru-RU" sz="2800" i="1" dirty="0">
              <a:solidFill>
                <a:schemeClr val="tx1"/>
              </a:solidFill>
            </a:endParaRPr>
          </a:p>
          <a:p>
            <a:pPr lvl="0"/>
            <a:r>
              <a:rPr lang="kk-KZ" sz="2800" i="1" dirty="0" smtClean="0">
                <a:solidFill>
                  <a:schemeClr val="tx1"/>
                </a:solidFill>
              </a:rPr>
              <a:t>сторож;</a:t>
            </a:r>
            <a:endParaRPr lang="ru-RU" sz="2800" i="1" dirty="0">
              <a:solidFill>
                <a:schemeClr val="tx1"/>
              </a:solidFill>
            </a:endParaRPr>
          </a:p>
          <a:p>
            <a:pPr lvl="0"/>
            <a:r>
              <a:rPr lang="kk-KZ" sz="2800" i="1" dirty="0" smtClean="0">
                <a:solidFill>
                  <a:schemeClr val="tx1"/>
                </a:solidFill>
              </a:rPr>
              <a:t>дворник</a:t>
            </a:r>
            <a:endParaRPr lang="ru-RU" sz="2800" i="1" dirty="0">
              <a:solidFill>
                <a:schemeClr val="tx1"/>
              </a:solidFill>
            </a:endParaRPr>
          </a:p>
          <a:p>
            <a:pPr lvl="0"/>
            <a:r>
              <a:rPr lang="kk-KZ" sz="2800" i="1" dirty="0" smtClean="0">
                <a:solidFill>
                  <a:schemeClr val="tx1"/>
                </a:solidFill>
              </a:rPr>
              <a:t>вахтер;</a:t>
            </a:r>
            <a:endParaRPr lang="ru-RU" sz="2800" i="1" dirty="0">
              <a:solidFill>
                <a:schemeClr val="tx1"/>
              </a:solidFill>
            </a:endParaRPr>
          </a:p>
          <a:p>
            <a:pPr lvl="0"/>
            <a:r>
              <a:rPr lang="kk-KZ" sz="2800" i="1" dirty="0">
                <a:solidFill>
                  <a:schemeClr val="tx1"/>
                </a:solidFill>
              </a:rPr>
              <a:t>рабочий по обслуживанию здания (кроме электрика, повара т.е квалифицированных работников).</a:t>
            </a:r>
            <a:endParaRPr lang="ru-RU" sz="2800" i="1" dirty="0">
              <a:solidFill>
                <a:schemeClr val="tx1"/>
              </a:solidFill>
            </a:endParaRPr>
          </a:p>
          <a:p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3720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712968" cy="4968552"/>
          </a:xfrm>
        </p:spPr>
        <p:txBody>
          <a:bodyPr/>
          <a:lstStyle/>
          <a:p>
            <a:pPr marL="0" indent="0">
              <a:buNone/>
            </a:pPr>
            <a:r>
              <a:rPr lang="kk-KZ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Все </a:t>
            </a: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гражданские служащие проходят </a:t>
            </a:r>
            <a:r>
              <a:rPr lang="kk-KZ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аттестацию по истечении каждых последующих пяти лет </a:t>
            </a: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пребывания на занимаемой должности. 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kk-KZ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Аттестации подлежат все служащие, за исключением беременных женщин.</a:t>
            </a:r>
            <a:b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 Служащие, находящиеся в отпуске по уходу за детьми, аттестуются не ранее, чем через шесть месяцев после выхода на службу.</a:t>
            </a:r>
            <a:b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  Аттестация служащих по их изъявлению проводится до истечения указанных сроков на основании их заявления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buNone/>
            </a:pPr>
            <a:r>
              <a:rPr lang="ru-RU" sz="27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Аттестация проводится в форме собеседования.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437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	</a:t>
            </a:r>
            <a:r>
              <a:rPr lang="ru-RU" sz="2800" dirty="0"/>
              <a:t>Руководитель организации образования издает приказ, которым </a:t>
            </a:r>
            <a:r>
              <a:rPr lang="ru-RU" sz="2800" dirty="0" smtClean="0"/>
              <a:t>утверждаются состав </a:t>
            </a:r>
            <a:r>
              <a:rPr lang="ru-RU" sz="2800" dirty="0"/>
              <a:t>аттестационной </a:t>
            </a:r>
            <a:r>
              <a:rPr lang="ru-RU" sz="2800" dirty="0" smtClean="0"/>
              <a:t>комиссии, экспертной комиссии, </a:t>
            </a:r>
            <a:r>
              <a:rPr lang="ru-RU" sz="2800" dirty="0"/>
              <a:t>список аттестуемых лиц,  график проведения </a:t>
            </a:r>
            <a:r>
              <a:rPr lang="ru-RU" sz="2800" dirty="0" smtClean="0"/>
              <a:t>аттестации.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 	 В состав аттестационной комиссии включаются председатель аттестационной комиссии, заместитель председателя, секретарь и члены аттестационной комиссии. Количество членов </a:t>
            </a:r>
            <a:r>
              <a:rPr lang="ru-RU" sz="2800" dirty="0" smtClean="0"/>
              <a:t>комиссии </a:t>
            </a:r>
            <a:r>
              <a:rPr lang="ru-RU" sz="2800" dirty="0"/>
              <a:t>составляет нечетное число, не менее пяти человек.</a:t>
            </a:r>
          </a:p>
          <a:p>
            <a:pPr marL="457200" lvl="1" indent="0">
              <a:buNone/>
            </a:pPr>
            <a:r>
              <a:rPr lang="ru-RU" dirty="0">
                <a:ea typeface="+mn-ea"/>
                <a:cs typeface="+mn-cs"/>
              </a:rPr>
              <a:t>Служащих  письменно уведомляют о сроках проведения аттестации не позднее месяца до начала ее проведения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18389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517632" cy="4525963"/>
          </a:xfrm>
        </p:spPr>
        <p:txBody>
          <a:bodyPr/>
          <a:lstStyle/>
          <a:p>
            <a:pPr lvl="0"/>
            <a:r>
              <a:rPr lang="ru-RU" sz="2500" dirty="0">
                <a:solidFill>
                  <a:schemeClr val="tx1"/>
                </a:solidFill>
              </a:rPr>
              <a:t>На аттестуемого служащего оформляется аттестационный лист по форме, согласно приложению 1 к настоящим Правилам </a:t>
            </a:r>
            <a:r>
              <a:rPr lang="ru-RU" sz="2500" b="1" u="sng" dirty="0">
                <a:solidFill>
                  <a:schemeClr val="tx1"/>
                </a:solidFill>
              </a:rPr>
              <a:t>(оформлять только на одном листе, с двух сторон и на  языке </a:t>
            </a:r>
            <a:r>
              <a:rPr lang="ru-RU" sz="2500" b="1" u="sng" dirty="0" smtClean="0">
                <a:solidFill>
                  <a:schemeClr val="tx1"/>
                </a:solidFill>
              </a:rPr>
              <a:t>обучения;</a:t>
            </a:r>
            <a:endParaRPr lang="ru-RU" sz="2500" dirty="0">
              <a:solidFill>
                <a:schemeClr val="tx1"/>
              </a:solidFill>
            </a:endParaRP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Каждым членом аттестационной комиссии на аттестуемого служащего заполняется оценочный лист, согласно приложению 2 к настоящим Правилам </a:t>
            </a:r>
            <a:r>
              <a:rPr lang="ru-RU" sz="2500" b="1" u="sng" dirty="0">
                <a:solidFill>
                  <a:schemeClr val="tx1"/>
                </a:solidFill>
              </a:rPr>
              <a:t>(оформлять только на одном листе, с двух сторон и на  языке </a:t>
            </a:r>
            <a:r>
              <a:rPr lang="ru-RU" sz="2500" b="1" u="sng" dirty="0" smtClean="0">
                <a:solidFill>
                  <a:schemeClr val="tx1"/>
                </a:solidFill>
              </a:rPr>
              <a:t>обучения. При заполнении оценочного листа аттестуемого городская АК рекомендует протокол оценки по критериям.</a:t>
            </a:r>
            <a:endParaRPr lang="ru-RU" sz="2500" dirty="0">
              <a:solidFill>
                <a:schemeClr val="tx1"/>
              </a:solidFill>
            </a:endParaRPr>
          </a:p>
          <a:p>
            <a:r>
              <a:rPr lang="ru-RU" sz="2500" dirty="0">
                <a:solidFill>
                  <a:schemeClr val="tx1"/>
                </a:solidFill>
              </a:rPr>
              <a:t>  В случае неявки аттестуемого на заседание комиссии по уважительной причине рассмотрение вопроса его аттестации переносится на более поздний срок, указанный комиссией.</a:t>
            </a:r>
          </a:p>
          <a:p>
            <a:pPr marL="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52416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8229600" cy="46699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u="sng" dirty="0">
                <a:solidFill>
                  <a:schemeClr val="tx1"/>
                </a:solidFill>
              </a:rPr>
              <a:t>Уважительной причиной является</a:t>
            </a:r>
            <a:r>
              <a:rPr lang="ru-RU" sz="2800" b="1" u="sng" dirty="0" smtClean="0">
                <a:solidFill>
                  <a:schemeClr val="tx1"/>
                </a:solidFill>
              </a:rPr>
              <a:t>:</a:t>
            </a:r>
            <a:endParaRPr lang="ru-RU" sz="300" b="1" u="sng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      1) временная нетрудоспособность гражданского служащего;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2) нахождение в отпуске по беременности и родам, уходу за ребенком;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3) нахождение в служебной командировке, на обучении (стажировке) по специальности за пределами Республики Казахстан.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</a:t>
            </a: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>
                <a:solidFill>
                  <a:schemeClr val="tx1"/>
                </a:solidFill>
              </a:rPr>
              <a:t>случае отсутствия аттестуемого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u="sng" dirty="0" smtClean="0">
                <a:solidFill>
                  <a:schemeClr val="tx1"/>
                </a:solidFill>
              </a:rPr>
              <a:t>по </a:t>
            </a:r>
            <a:r>
              <a:rPr lang="ru-RU" sz="2800" b="1" u="sng" dirty="0">
                <a:solidFill>
                  <a:schemeClr val="tx1"/>
                </a:solidFill>
              </a:rPr>
              <a:t>неуважительной причине</a:t>
            </a:r>
            <a:r>
              <a:rPr lang="ru-RU" sz="2800" dirty="0">
                <a:solidFill>
                  <a:schemeClr val="tx1"/>
                </a:solidFill>
              </a:rPr>
              <a:t> назначается повторная аттестация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u="sng" dirty="0">
                <a:solidFill>
                  <a:schemeClr val="tx1"/>
                </a:solidFill>
              </a:rPr>
              <a:t>При повторной неявке по неуважительной причине работник считается неаттестованным.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907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>
                <a:solidFill>
                  <a:schemeClr val="tx1"/>
                </a:solidFill>
              </a:rPr>
              <a:t>Аттестационная </a:t>
            </a:r>
            <a:r>
              <a:rPr lang="ru-RU" sz="2800" dirty="0">
                <a:solidFill>
                  <a:schemeClr val="tx1"/>
                </a:solidFill>
              </a:rPr>
              <a:t>комиссия после изучения представленных материалов и собеседования с аттестуемым принимает одно из следующих решений: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1) соответствует занимаемой должности;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2) подлежит повторной аттестации;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3) не соответствует занимаемой должности.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</a:t>
            </a:r>
            <a:r>
              <a:rPr lang="ru-RU" sz="2800" dirty="0" smtClean="0">
                <a:solidFill>
                  <a:schemeClr val="tx1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Принятие </a:t>
            </a:r>
            <a:r>
              <a:rPr lang="ru-RU" sz="2800" dirty="0">
                <a:solidFill>
                  <a:schemeClr val="tx1"/>
                </a:solidFill>
              </a:rPr>
              <a:t>аттестационной комиссией решения о несоответствии занимаемой должности является отрицательным результатом </a:t>
            </a:r>
            <a:r>
              <a:rPr lang="ru-RU" sz="2800" dirty="0" smtClean="0">
                <a:solidFill>
                  <a:schemeClr val="tx1"/>
                </a:solidFill>
              </a:rPr>
              <a:t>аттестации.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0257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</a:t>
            </a:r>
            <a:r>
              <a:rPr lang="ru-RU" sz="2800" dirty="0" smtClean="0">
                <a:solidFill>
                  <a:schemeClr val="tx1"/>
                </a:solidFill>
              </a:rPr>
              <a:t>Решение </a:t>
            </a:r>
            <a:r>
              <a:rPr lang="ru-RU" sz="2800" dirty="0">
                <a:solidFill>
                  <a:schemeClr val="tx1"/>
                </a:solidFill>
              </a:rPr>
              <a:t>аттестационной комиссии принимается открытым голосованием.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Решение аттестационной комиссии считается принятым при присутствии на заседании не менее 2/3 ее членов.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</a:t>
            </a:r>
            <a:r>
              <a:rPr lang="ru-RU" sz="2800" dirty="0" smtClean="0">
                <a:solidFill>
                  <a:schemeClr val="tx1"/>
                </a:solidFill>
              </a:rPr>
              <a:t>Результаты </a:t>
            </a:r>
            <a:r>
              <a:rPr lang="ru-RU" sz="2800" dirty="0">
                <a:solidFill>
                  <a:schemeClr val="tx1"/>
                </a:solidFill>
              </a:rPr>
              <a:t>голосования определяются большинством голосов членов аттестационной комиссии, принявших участие в итоговом заседании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При равенстве количества голосов решающим является голос председателя.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237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Повторная </a:t>
            </a:r>
            <a:r>
              <a:rPr lang="ru-RU" sz="2800" dirty="0">
                <a:solidFill>
                  <a:schemeClr val="tx1"/>
                </a:solidFill>
              </a:rPr>
              <a:t>аттестация проводится через шесть месяцев с момента проведения первоначальной аттестации в порядке, определенном настоящими Правилами. Аттестационная комиссия, проведя повторную аттестацию, принимает одно из следующих решений: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1) соответствует занимаемой должности;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2) не соответствует занимаемой должности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     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Аттестуемый знакомится с решением аттестационной комиссии.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367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/>
          <a:lstStyle/>
          <a:p>
            <a:r>
              <a:rPr lang="kk-KZ" sz="2000" b="1" dirty="0"/>
              <a:t> </a:t>
            </a:r>
            <a:r>
              <a:rPr lang="kk-KZ" sz="2200" b="1" dirty="0"/>
              <a:t>Руководители и заместители руководителя КГУ(коммунального государственного учреждения)</a:t>
            </a:r>
            <a:r>
              <a:rPr lang="kk-KZ" sz="2200" dirty="0"/>
              <a:t> проходят аттестацию в соответствии с Правилами проведения и условия аттестации гражданских служащих в сфере образования и науки, утвержденных приказом и.о МОН РК от 07 августа 2013года № 323.</a:t>
            </a:r>
            <a:endParaRPr lang="ru-RU" sz="2200" dirty="0"/>
          </a:p>
          <a:p>
            <a:r>
              <a:rPr lang="kk-KZ" sz="2200" dirty="0"/>
              <a:t>       </a:t>
            </a:r>
            <a:r>
              <a:rPr lang="kk-KZ" sz="2200" b="1" dirty="0"/>
              <a:t>Руководители и заместители руководителя КГКП (коммунального государственного казенного предприятия) проходят аттестацию</a:t>
            </a:r>
            <a:r>
              <a:rPr lang="kk-KZ" sz="2200" dirty="0"/>
              <a:t> в соответствии с  Правилами назначения и аттестации руководителя государственного предприятия, а также согласования его кандидатуры, утвержденных постановлением Правительства РК от 18 ноября 2011года № 1353.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2838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627499"/>
              </p:ext>
            </p:extLst>
          </p:nvPr>
        </p:nvGraphicFramePr>
        <p:xfrm>
          <a:off x="539552" y="1916832"/>
          <a:ext cx="7183001" cy="3688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7443"/>
                <a:gridCol w="338555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</a:t>
                      </a:r>
                      <a:endParaRPr lang="ru-RU" sz="2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12.05.2014г.-16.05.2014г.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Во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</a:t>
                      </a:r>
                      <a:endParaRPr lang="ru-RU" sz="2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24.12.14г.-26.12.2014г.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 прошедшие аттестацию                в 2010 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назначенные по конкурсу в 2013году.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 прошедшие аттестацию                 в 2011году.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не прошедшие аттестацию  в 1-ом полугодии.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63688" y="372814"/>
            <a:ext cx="512717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Аттестация руководителей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организации образования.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92696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 утверждении Правил проведения и условий аттестации гражданских служащих в сфере образования и науки, а также Правил проведения и условий аттестации педагогических работников и приравненных к ним лиц, занимающих должности в организациях образования, реализующих образовательные учебные программы дошкольного, начального, основного среднего, общего среднего, технического и профессионального, </a:t>
            </a:r>
            <a:r>
              <a:rPr lang="ru-RU" sz="2400" b="1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послесреднего</a:t>
            </a:r>
            <a:r>
              <a:rPr lang="ru-RU" sz="24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образования.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r">
              <a:buNone/>
            </a:pP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Приказ </a:t>
            </a:r>
            <a:r>
              <a:rPr lang="ru-RU" sz="1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и.о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Министра образования и науки Республики Казахстан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</a:t>
            </a:r>
            <a:r>
              <a:rPr lang="ru-RU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 августа 2013 года № 323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Зарегистрирован в Министерстве юстиции Республики Казахстан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28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августа 2013 года № 8678.</a:t>
            </a:r>
          </a:p>
          <a:p>
            <a:endParaRPr lang="ru-RU" altLang="ru-RU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k-KZ" dirty="0"/>
              <a:t> </a:t>
            </a:r>
            <a:r>
              <a:rPr lang="kk-KZ" sz="2800" u="sng" dirty="0"/>
              <a:t>Всего </a:t>
            </a:r>
            <a:r>
              <a:rPr lang="kk-KZ" sz="2800" b="1" u="sng" dirty="0"/>
              <a:t>365 </a:t>
            </a:r>
            <a:r>
              <a:rPr lang="kk-KZ" sz="2800" u="sng" dirty="0"/>
              <a:t>заместителей директоров организации образования.</a:t>
            </a:r>
            <a:r>
              <a:rPr lang="kk-KZ" sz="2800" dirty="0"/>
              <a:t>Из них: </a:t>
            </a:r>
            <a:endParaRPr lang="ru-RU" sz="2800" dirty="0"/>
          </a:p>
          <a:p>
            <a:pPr lvl="0"/>
            <a:r>
              <a:rPr lang="kk-KZ" sz="2800" dirty="0"/>
              <a:t>стаж от 1 года до трех лет – </a:t>
            </a:r>
            <a:r>
              <a:rPr lang="kk-KZ" sz="2800" b="1" dirty="0"/>
              <a:t>152 зам.директора;</a:t>
            </a:r>
            <a:r>
              <a:rPr lang="kk-KZ" sz="2800" dirty="0"/>
              <a:t> </a:t>
            </a:r>
            <a:endParaRPr lang="ru-RU" sz="2800" dirty="0"/>
          </a:p>
          <a:p>
            <a:pPr lvl="0"/>
            <a:r>
              <a:rPr lang="kk-KZ" sz="2800" dirty="0"/>
              <a:t>стаж от трех до десяти лет – </a:t>
            </a:r>
            <a:r>
              <a:rPr lang="kk-KZ" sz="2800" b="1" dirty="0"/>
              <a:t>147 зам.директора</a:t>
            </a:r>
            <a:r>
              <a:rPr lang="kk-KZ" sz="2800" dirty="0"/>
              <a:t>;</a:t>
            </a:r>
            <a:endParaRPr lang="ru-RU" sz="2800" dirty="0"/>
          </a:p>
          <a:p>
            <a:pPr lvl="0"/>
            <a:r>
              <a:rPr lang="kk-KZ" sz="2800" dirty="0"/>
              <a:t>стаж от 10лет и выше </a:t>
            </a:r>
            <a:r>
              <a:rPr lang="kk-KZ" sz="2800" b="1" dirty="0"/>
              <a:t>- 66 зам.директора</a:t>
            </a:r>
            <a:r>
              <a:rPr lang="kk-KZ" sz="2800" dirty="0"/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71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663160"/>
              </p:ext>
            </p:extLst>
          </p:nvPr>
        </p:nvGraphicFramePr>
        <p:xfrm>
          <a:off x="1331640" y="1844824"/>
          <a:ext cx="7255009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1210"/>
                <a:gridCol w="392379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с 07.04.2014г.-11.04.2014г.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>
                          <a:solidFill>
                            <a:schemeClr val="tx1"/>
                          </a:solidFill>
                          <a:effectLst/>
                        </a:rPr>
                        <a:t>Во </a:t>
                      </a:r>
                      <a:r>
                        <a:rPr lang="en-US" sz="220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2200">
                          <a:solidFill>
                            <a:schemeClr val="tx1"/>
                          </a:solidFill>
                          <a:effectLst/>
                        </a:rPr>
                        <a:t> полугодии с 17.11.14г.-21.11.2014г.</a:t>
                      </a:r>
                      <a:endParaRPr lang="ru-RU" sz="2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         с 3-х до 10-ти лет.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от 1-го  до 3-х лет.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           с 10-ти лет и выше.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не прошедшие аттестацию  в  1-ом полугодии.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764704"/>
            <a:ext cx="682949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Аттестация заместителей директора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организации образования</a:t>
            </a:r>
            <a:r>
              <a:rPr kumimoji="0" lang="kk-KZ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62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143000"/>
          </a:xfrm>
        </p:spPr>
        <p:txBody>
          <a:bodyPr/>
          <a:lstStyle/>
          <a:p>
            <a:r>
              <a:rPr lang="ru-RU" sz="2000" b="1" dirty="0"/>
              <a:t>Перечень законов и нормативно-правовых актов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для прохождения собеседования при аттестации руководителей, заместителей руководителей организаций образования</a:t>
            </a:r>
            <a:r>
              <a:rPr lang="ru-RU" sz="2400" b="1" dirty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/>
          <a:lstStyle/>
          <a:p>
            <a:pPr lvl="0"/>
            <a:r>
              <a:rPr lang="ru-RU" sz="1600" dirty="0"/>
              <a:t>Знание Конституции Республики Казахстан, </a:t>
            </a:r>
          </a:p>
          <a:p>
            <a:pPr lvl="0"/>
            <a:r>
              <a:rPr lang="ru-RU" sz="1600" dirty="0"/>
              <a:t> Законов  Республики Казахстан «Об образовании», </a:t>
            </a:r>
          </a:p>
          <a:p>
            <a:pPr lvl="0"/>
            <a:r>
              <a:rPr lang="ru-RU" sz="1600" dirty="0"/>
              <a:t>Стандарты оказания государственных услуг,</a:t>
            </a:r>
          </a:p>
          <a:p>
            <a:pPr lvl="0"/>
            <a:r>
              <a:rPr lang="ru-RU" sz="1600" dirty="0"/>
              <a:t>Типовые Правила деятельности общеобразовательных организаций № 499 от 17.05.2013г.,</a:t>
            </a:r>
          </a:p>
          <a:p>
            <a:pPr lvl="0"/>
            <a:r>
              <a:rPr lang="ru-RU" sz="1600" dirty="0"/>
              <a:t>Государственная программа развития образования на 2011-2020гг.,</a:t>
            </a:r>
          </a:p>
          <a:p>
            <a:pPr lvl="0"/>
            <a:r>
              <a:rPr lang="ru-RU" sz="1600" dirty="0"/>
              <a:t>Национальный план по развитию функциональной грамотности,</a:t>
            </a:r>
          </a:p>
          <a:p>
            <a:pPr lvl="0"/>
            <a:r>
              <a:rPr lang="ru-RU" sz="1600" dirty="0"/>
              <a:t>«О правах ребенка в Республике Казахстан», </a:t>
            </a:r>
          </a:p>
          <a:p>
            <a:pPr lvl="0"/>
            <a:r>
              <a:rPr lang="ru-RU" sz="1600" dirty="0"/>
              <a:t>«Правил проведения и условий аттестации гражданских служащих, педагогических работников и приравненных к ним лиц»,  </a:t>
            </a:r>
          </a:p>
          <a:p>
            <a:pPr lvl="0"/>
            <a:r>
              <a:rPr lang="ru-RU" sz="1600" dirty="0"/>
              <a:t>«Типовые квалификационные характеристики должностей педагогических работников и приравненных к ним лиц»,</a:t>
            </a:r>
          </a:p>
          <a:p>
            <a:pPr lvl="0"/>
            <a:r>
              <a:rPr lang="ru-RU" sz="1600" dirty="0"/>
              <a:t>«О борьбе с коррупцией», </a:t>
            </a:r>
          </a:p>
          <a:p>
            <a:pPr lvl="0"/>
            <a:r>
              <a:rPr lang="ru-RU" sz="1600" dirty="0"/>
              <a:t> «Трудового кодекса РК»,  </a:t>
            </a:r>
          </a:p>
          <a:p>
            <a:pPr lvl="0"/>
            <a:r>
              <a:rPr lang="ru-RU" sz="1600" dirty="0"/>
              <a:t>«О лицензировании»</a:t>
            </a:r>
            <a:r>
              <a:rPr lang="kk-KZ" sz="1600" dirty="0"/>
              <a:t>, </a:t>
            </a:r>
            <a:endParaRPr lang="ru-RU" sz="1600" dirty="0"/>
          </a:p>
          <a:p>
            <a:pPr lvl="0"/>
            <a:r>
              <a:rPr lang="ru-RU" sz="1600" dirty="0"/>
              <a:t>«О порядке рассмотрения обращений физических и юридических лиц»,</a:t>
            </a:r>
          </a:p>
          <a:p>
            <a:pPr lvl="0"/>
            <a:r>
              <a:rPr lang="ru-RU" sz="1600" dirty="0"/>
              <a:t>основы педагогики и психологии, </a:t>
            </a:r>
          </a:p>
          <a:p>
            <a:pPr lvl="0"/>
            <a:r>
              <a:rPr lang="ru-RU" sz="1600" dirty="0"/>
              <a:t>знание функциональных обязанностей по должности. </a:t>
            </a:r>
          </a:p>
          <a:p>
            <a:pPr lvl="0"/>
            <a:r>
              <a:rPr lang="ru-RU" sz="1600" dirty="0"/>
              <a:t>другие законы и нормативно-правовые акты, необходимые для выполнения функциональных обязанностей по должности.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69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4525963"/>
          </a:xfrm>
        </p:spPr>
        <p:txBody>
          <a:bodyPr/>
          <a:lstStyle/>
          <a:p>
            <a:pPr marL="0" indent="0">
              <a:buNone/>
            </a:pPr>
            <a:r>
              <a:rPr lang="kk-KZ" sz="2400" dirty="0" smtClean="0">
                <a:solidFill>
                  <a:schemeClr val="tx1"/>
                </a:solidFill>
              </a:rPr>
              <a:t>Ежегодно  </a:t>
            </a:r>
            <a:r>
              <a:rPr lang="kk-KZ" sz="2400" dirty="0">
                <a:solidFill>
                  <a:schemeClr val="tx1"/>
                </a:solidFill>
              </a:rPr>
              <a:t>с 1 января по  31 марта </a:t>
            </a:r>
            <a:r>
              <a:rPr lang="kk-KZ" sz="2400" dirty="0" smtClean="0">
                <a:solidFill>
                  <a:schemeClr val="tx1"/>
                </a:solidFill>
              </a:rPr>
              <a:t>экспертными </a:t>
            </a:r>
            <a:r>
              <a:rPr lang="kk-KZ" sz="2400" dirty="0">
                <a:solidFill>
                  <a:schemeClr val="tx1"/>
                </a:solidFill>
              </a:rPr>
              <a:t>группами </a:t>
            </a:r>
            <a:r>
              <a:rPr lang="kk-KZ" sz="2400" dirty="0" smtClean="0">
                <a:solidFill>
                  <a:schemeClr val="tx1"/>
                </a:solidFill>
              </a:rPr>
              <a:t>проводится комплексное </a:t>
            </a:r>
            <a:r>
              <a:rPr lang="kk-KZ" sz="2400" dirty="0">
                <a:solidFill>
                  <a:schemeClr val="tx1"/>
                </a:solidFill>
              </a:rPr>
              <a:t>аналитическое обобщение </a:t>
            </a:r>
            <a:r>
              <a:rPr lang="kk-KZ" sz="2400" dirty="0" smtClean="0">
                <a:solidFill>
                  <a:schemeClr val="tx1"/>
                </a:solidFill>
              </a:rPr>
              <a:t>итогов </a:t>
            </a:r>
            <a:r>
              <a:rPr lang="kk-KZ" sz="2400" dirty="0">
                <a:solidFill>
                  <a:schemeClr val="tx1"/>
                </a:solidFill>
              </a:rPr>
              <a:t>деятельности педагогического работника.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kk-KZ" sz="2400" dirty="0">
                <a:solidFill>
                  <a:schemeClr val="tx1"/>
                </a:solidFill>
              </a:rPr>
              <a:t>   </a:t>
            </a:r>
            <a:r>
              <a:rPr lang="kk-KZ" sz="2400" dirty="0" smtClean="0">
                <a:solidFill>
                  <a:schemeClr val="tx1"/>
                </a:solidFill>
              </a:rPr>
              <a:t>Во </a:t>
            </a:r>
            <a:r>
              <a:rPr lang="kk-KZ" sz="2400" dirty="0">
                <a:solidFill>
                  <a:schemeClr val="tx1"/>
                </a:solidFill>
              </a:rPr>
              <a:t>исполнение письма управления образования Карагандинской области за №487 от 04.11.2013года по электронной почте направлены телефонограммы о сдаче аттестационных документов педагогических работников  на рассмотрение областной, городской экспертной  комиссии согласно перечня. </a:t>
            </a:r>
            <a:endParaRPr lang="kk-KZ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kk-KZ" sz="2400" dirty="0" smtClean="0">
                <a:solidFill>
                  <a:schemeClr val="tx1"/>
                </a:solidFill>
              </a:rPr>
              <a:t>Областная </a:t>
            </a:r>
            <a:r>
              <a:rPr lang="kk-KZ" sz="2400" dirty="0">
                <a:solidFill>
                  <a:schemeClr val="tx1"/>
                </a:solidFill>
              </a:rPr>
              <a:t>экспертная комиссия в Учебно-методическом центре развития образования Карагандинской области(по адресу:ул.Сакена Сейфуллина 8/2). </a:t>
            </a:r>
            <a:endParaRPr lang="kk-KZ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kk-KZ" sz="2400" dirty="0" smtClean="0">
                <a:solidFill>
                  <a:schemeClr val="tx1"/>
                </a:solidFill>
              </a:rPr>
              <a:t>Городская </a:t>
            </a:r>
            <a:r>
              <a:rPr lang="kk-KZ" sz="2400" dirty="0">
                <a:solidFill>
                  <a:schemeClr val="tx1"/>
                </a:solidFill>
              </a:rPr>
              <a:t>при отделе образования(каб.№2</a:t>
            </a:r>
            <a:r>
              <a:rPr lang="kk-KZ" sz="2400" dirty="0" smtClean="0">
                <a:solidFill>
                  <a:schemeClr val="tx1"/>
                </a:solidFill>
              </a:rPr>
              <a:t>).</a:t>
            </a:r>
          </a:p>
          <a:p>
            <a:pPr marL="0" indent="0">
              <a:buNone/>
            </a:pPr>
            <a:r>
              <a:rPr lang="kk-KZ" sz="2400" dirty="0" smtClean="0">
                <a:solidFill>
                  <a:schemeClr val="tx1"/>
                </a:solidFill>
              </a:rPr>
              <a:t>После  рассмотрения аттестационных материалов </a:t>
            </a:r>
            <a:r>
              <a:rPr lang="ru-RU" sz="2400" dirty="0"/>
              <a:t>экспертная группа </a:t>
            </a:r>
            <a:r>
              <a:rPr lang="kk-KZ" sz="2400" dirty="0" smtClean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о </a:t>
            </a:r>
            <a:r>
              <a:rPr lang="ru-RU" sz="2400" dirty="0">
                <a:solidFill>
                  <a:schemeClr val="tx1"/>
                </a:solidFill>
              </a:rPr>
              <a:t>каждому педагогическому работнику организации образования </a:t>
            </a:r>
            <a:r>
              <a:rPr lang="ru-RU" sz="2400" dirty="0" smtClean="0">
                <a:solidFill>
                  <a:schemeClr val="tx1"/>
                </a:solidFill>
              </a:rPr>
              <a:t>делает </a:t>
            </a:r>
            <a:r>
              <a:rPr lang="ru-RU" sz="2400" dirty="0">
                <a:solidFill>
                  <a:schemeClr val="tx1"/>
                </a:solidFill>
              </a:rPr>
              <a:t>заключение (рекомендовать (не рекомендовать) для аттестации.</a:t>
            </a:r>
          </a:p>
          <a:p>
            <a:pPr marL="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9448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187624" y="260648"/>
            <a:ext cx="5904656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До 25 мая текущего года 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подают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заявления по форме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254554" y="1196752"/>
            <a:ext cx="5904656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Заявления регистрируются в журнале регистрации заявлений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282672" y="2132856"/>
            <a:ext cx="6457680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До 10 июня текущего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года,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утвержденные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списки(всех категории) предоставляются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</a:rPr>
              <a:t>ГорОО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282672" y="2996952"/>
            <a:ext cx="5959371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Работа по подготовке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досрочно аттестуемых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(вторая, первая, высшая) к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квалификационному тестированию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316111" y="3870336"/>
            <a:ext cx="6241654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1 этап. Квалификационное тестирование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Анализ прохождения педагогами тестирования.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2 этап. Аналитическое обобщение итогов деятельности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316111" y="4858642"/>
            <a:ext cx="5960894" cy="57517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Заключение экспертных комиссии всех уровней</a:t>
            </a:r>
            <a:r>
              <a:rPr lang="ru-RU" dirty="0"/>
              <a:t>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281149" y="5517232"/>
            <a:ext cx="5960894" cy="57517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Решение аттестационных комиссий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организаций образования (ОО)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83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187624" y="260648"/>
            <a:ext cx="5904656" cy="129614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2"/>
                </a:solidFill>
              </a:rPr>
              <a:t>Аттестационные комиссии соответствующих уровней утверждают решения АК организации образования на высшую, первую, вторую квалификационную категорию педагогов ОО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187623" y="1772816"/>
            <a:ext cx="5999705" cy="1800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>
                <a:solidFill>
                  <a:schemeClr val="accent2"/>
                </a:solidFill>
              </a:rPr>
              <a:t>Приказ о присвоении(подтверждении) квалификационных категорий педагогическим работникам должен быть издан руководителями всех уровней  не позднее 1 июля следующего года и вступает в силу с 1 сентября следующего учебного года</a:t>
            </a:r>
            <a:endParaRPr lang="ru-RU" sz="1900" b="1" dirty="0">
              <a:solidFill>
                <a:schemeClr val="accent2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226434" y="3789040"/>
            <a:ext cx="5960894" cy="129525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Изготовление и выдача удостоверений об аттестации </a:t>
            </a:r>
            <a:r>
              <a:rPr lang="ru-RU" dirty="0" err="1">
                <a:solidFill>
                  <a:schemeClr val="accent2"/>
                </a:solidFill>
              </a:rPr>
              <a:t>педработника</a:t>
            </a:r>
            <a:r>
              <a:rPr lang="ru-RU" dirty="0">
                <a:solidFill>
                  <a:schemeClr val="accent2"/>
                </a:solidFill>
              </a:rPr>
              <a:t> на присвоение(подтверждение) осуществляется ОО не позднее 31 августа следующего года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235281" y="5445224"/>
            <a:ext cx="5960894" cy="129525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Выдача удостоверений фиксируется в журнале регистрации и выдачи удостоверений о присвоении(подтверждении) </a:t>
            </a:r>
            <a:r>
              <a:rPr lang="ru-RU" dirty="0" err="1">
                <a:solidFill>
                  <a:schemeClr val="accent2"/>
                </a:solidFill>
              </a:rPr>
              <a:t>квал</a:t>
            </a:r>
            <a:r>
              <a:rPr lang="ru-RU" dirty="0">
                <a:solidFill>
                  <a:schemeClr val="accent2"/>
                </a:solidFill>
              </a:rPr>
              <a:t>-ой категории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9184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7929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На рассмотрение  городской аттестационной  комиссий  </a:t>
            </a:r>
            <a:r>
              <a:rPr lang="ru-RU" sz="2400" b="1" u="sng" dirty="0"/>
              <a:t>с 31.03.2014г. по 05.04.2014г.</a:t>
            </a:r>
            <a:r>
              <a:rPr lang="ru-RU" sz="2400" b="1" dirty="0"/>
              <a:t>  представляются следующие документы:</a:t>
            </a:r>
            <a:br>
              <a:rPr lang="ru-RU" sz="2400" b="1" dirty="0"/>
            </a:br>
            <a:r>
              <a:rPr lang="ru-RU" sz="2400" dirty="0"/>
              <a:t>      1) заявление на аттестацию;</a:t>
            </a:r>
            <a:br>
              <a:rPr lang="ru-RU" sz="2400" dirty="0"/>
            </a:br>
            <a:r>
              <a:rPr lang="ru-RU" sz="2400" dirty="0"/>
              <a:t>      2) копия документа, удостоверяющего личность;</a:t>
            </a:r>
            <a:br>
              <a:rPr lang="ru-RU" sz="2400" dirty="0"/>
            </a:br>
            <a:r>
              <a:rPr lang="ru-RU" sz="2400" dirty="0"/>
              <a:t>      3) копия диплома об образовании;</a:t>
            </a:r>
            <a:br>
              <a:rPr lang="ru-RU" sz="2400" dirty="0"/>
            </a:br>
            <a:r>
              <a:rPr lang="ru-RU" sz="2400" dirty="0"/>
              <a:t>      4) копия документа о повышении квалификации;</a:t>
            </a:r>
            <a:br>
              <a:rPr lang="ru-RU" sz="2400" dirty="0"/>
            </a:br>
            <a:r>
              <a:rPr lang="ru-RU" sz="2400" dirty="0"/>
              <a:t>      5) копия трудовой книжки;</a:t>
            </a:r>
            <a:br>
              <a:rPr lang="ru-RU" sz="2400" dirty="0"/>
            </a:br>
            <a:r>
              <a:rPr lang="ru-RU" sz="2400" dirty="0"/>
              <a:t>      6) копия удостоверения о ранее присвоенной квалификационной категории (кроме педагогических работников, перешедших из организации высшего образования и не имеющих квалификационных категорий);</a:t>
            </a:r>
            <a:br>
              <a:rPr lang="ru-RU" sz="2400" dirty="0"/>
            </a:br>
            <a:r>
              <a:rPr lang="ru-RU" sz="2400" dirty="0"/>
              <a:t>      7) заключение экспертной группы.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87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Образец заполнения аттестационного листа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3" action="ppaction://hlinkfile"/>
              </a:rPr>
              <a:t>Образец </a:t>
            </a:r>
            <a:r>
              <a:rPr lang="ru-RU" dirty="0" smtClean="0">
                <a:hlinkClick r:id="rId3" action="ppaction://hlinkfile"/>
              </a:rPr>
              <a:t>заполнения оценочного листа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4" action="ppaction://hlinkfile"/>
              </a:rPr>
              <a:t>Протокол оценки по учителям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5" action="ppaction://hlinkfile"/>
              </a:rPr>
              <a:t>Протокол оценки по воспитателям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6" action="ppaction://hlinkfile"/>
              </a:rPr>
              <a:t>Протокол оценки по концертмейстерам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600" b="1" dirty="0" smtClean="0"/>
              <a:t>Вопросы по аттестации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Какая категория относится к определению «гражданский служащий</a:t>
            </a:r>
            <a:r>
              <a:rPr lang="ru-RU" sz="2800" dirty="0" smtClean="0">
                <a:solidFill>
                  <a:schemeClr val="tx1"/>
                </a:solidFill>
              </a:rPr>
              <a:t>»?</a:t>
            </a:r>
          </a:p>
          <a:p>
            <a:pPr marL="0" indent="0">
              <a:buNone/>
            </a:pPr>
            <a:r>
              <a:rPr lang="ru-RU" sz="2800" b="1" dirty="0" smtClean="0"/>
              <a:t>	Ответ: </a:t>
            </a:r>
            <a:r>
              <a:rPr lang="kk-KZ" sz="2400" dirty="0">
                <a:solidFill>
                  <a:schemeClr val="tx1"/>
                </a:solidFill>
              </a:rPr>
              <a:t>Гражданский служащий</a:t>
            </a:r>
            <a:r>
              <a:rPr lang="kk-KZ" sz="2400" i="1" dirty="0">
                <a:solidFill>
                  <a:schemeClr val="tx1"/>
                </a:solidFill>
              </a:rPr>
              <a:t> </a:t>
            </a:r>
            <a:r>
              <a:rPr lang="kk-KZ" sz="2400" dirty="0">
                <a:solidFill>
                  <a:schemeClr val="tx1"/>
                </a:solidFill>
              </a:rPr>
              <a:t>– лицо, занимающее в установленном законодательством Республики Казахстан порядке оплачиваемую штатную должность в казенных предприятиях, государственных учреждениях и осуществляющее должностные полномочия в целях реализации их задач и функций и осуществления технического обслуживания и обеспечения функционирования государственных органов</a:t>
            </a:r>
            <a:r>
              <a:rPr lang="kk-KZ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kk-KZ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твержден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  <a:r>
              <a:rPr lang="kk-KZ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остановлением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Правительства Республики Казахстан  от </a:t>
            </a:r>
            <a:r>
              <a:rPr lang="kk-KZ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 сентября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</a:t>
            </a:r>
            <a:r>
              <a:rPr lang="kk-KZ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года N </a:t>
            </a:r>
            <a:r>
              <a:rPr lang="kk-KZ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850 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Перечень должностей гражданских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служащих.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788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Сказано, что каждым членом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аттестационной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комиссии на аттестуемого служащего заполняется оценочный лист, значит ли это, что в собранных аттестационных материалах должны содержаться несколько (по количеству членов) оценочных листов?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Ответ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 согл.п.30 Правил аттестации у аттестуемого будет столько  оценочных листов сколько членов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аттестационной комиссии.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Будут ли предоставляться в </a:t>
            </a:r>
            <a:r>
              <a:rPr lang="ru-RU" sz="2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горОО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видео или аудиозапись </a:t>
            </a:r>
            <a:r>
              <a:rPr lang="ru-RU" sz="2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заседаний?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Ответ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нет, это необходимо иметь в организациях образования.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kk-KZ" b="1" dirty="0" smtClean="0"/>
              <a:t>Нормативные документы</a:t>
            </a:r>
            <a:r>
              <a:rPr lang="kk-KZ" sz="2200" dirty="0" smtClean="0"/>
              <a:t>.</a:t>
            </a:r>
            <a:endParaRPr lang="kk-KZ" sz="500" dirty="0" smtClean="0"/>
          </a:p>
          <a:p>
            <a:pPr marL="0" indent="0" algn="ctr">
              <a:buNone/>
            </a:pPr>
            <a:endParaRPr lang="kk-KZ" sz="800" dirty="0" smtClean="0"/>
          </a:p>
          <a:p>
            <a:pPr lvl="0"/>
            <a:r>
              <a:rPr lang="ru-RU" sz="1800" b="1" u="sng" dirty="0"/>
              <a:t>Правила проведения и условий аттестации гражданских служащих в сфере образования и науки, </a:t>
            </a:r>
            <a:r>
              <a:rPr lang="kk-KZ" sz="1800" u="sng" dirty="0"/>
              <a:t>утвержденные</a:t>
            </a:r>
            <a:r>
              <a:rPr lang="kk-KZ" sz="1800" b="1" u="sng" dirty="0"/>
              <a:t> </a:t>
            </a:r>
            <a:r>
              <a:rPr lang="ru-RU" sz="1800" u="sng" dirty="0"/>
              <a:t>приказ</a:t>
            </a:r>
            <a:r>
              <a:rPr lang="kk-KZ" sz="1800" u="sng" dirty="0"/>
              <a:t>ом </a:t>
            </a:r>
            <a:r>
              <a:rPr lang="ru-RU" sz="1800" u="sng" dirty="0"/>
              <a:t> </a:t>
            </a:r>
            <a:r>
              <a:rPr lang="ru-RU" sz="1800" u="sng" dirty="0" err="1"/>
              <a:t>и.о</a:t>
            </a:r>
            <a:r>
              <a:rPr lang="ru-RU" sz="1800" u="sng" dirty="0"/>
              <a:t>. Министра </a:t>
            </a:r>
            <a:br>
              <a:rPr lang="ru-RU" sz="1800" u="sng" dirty="0"/>
            </a:br>
            <a:r>
              <a:rPr lang="ru-RU" sz="1800" u="sng" dirty="0"/>
              <a:t>образования и науки  </a:t>
            </a:r>
            <a:r>
              <a:rPr lang="kk-KZ" sz="1800" u="sng" dirty="0"/>
              <a:t>Р</a:t>
            </a:r>
            <a:r>
              <a:rPr lang="ru-RU" sz="1800" u="sng" dirty="0" err="1"/>
              <a:t>еспублики</a:t>
            </a:r>
            <a:r>
              <a:rPr lang="ru-RU" sz="1800" u="sng" dirty="0"/>
              <a:t> Казахстан  </a:t>
            </a:r>
            <a:r>
              <a:rPr lang="kk-KZ" sz="1800" u="sng" dirty="0"/>
              <a:t>о</a:t>
            </a:r>
            <a:r>
              <a:rPr lang="ru-RU" sz="1800" u="sng" dirty="0"/>
              <a:t>т 7 августа 2013 года № 323</a:t>
            </a:r>
            <a:r>
              <a:rPr lang="kk-KZ" sz="1800" u="sng" dirty="0"/>
              <a:t>.</a:t>
            </a:r>
            <a:endParaRPr lang="ru-RU" sz="1800" dirty="0"/>
          </a:p>
          <a:p>
            <a:pPr lvl="0"/>
            <a:r>
              <a:rPr lang="ru-RU" sz="1800" b="1" dirty="0"/>
              <a:t>Перечень должностей гражданских служащих</a:t>
            </a:r>
            <a:r>
              <a:rPr lang="kk-KZ" sz="1800" b="1" dirty="0"/>
              <a:t>,</a:t>
            </a:r>
            <a:r>
              <a:rPr lang="kk-KZ" sz="1800" b="1" i="1" dirty="0"/>
              <a:t> </a:t>
            </a:r>
            <a:r>
              <a:rPr lang="kk-KZ" sz="1800" dirty="0"/>
              <a:t>у</a:t>
            </a:r>
            <a:r>
              <a:rPr lang="ru-RU" sz="1800" dirty="0" err="1"/>
              <a:t>твержденные</a:t>
            </a:r>
            <a:r>
              <a:rPr lang="ru-RU" sz="1800" dirty="0"/>
              <a:t>  </a:t>
            </a:r>
            <a:r>
              <a:rPr lang="kk-KZ" sz="1800" dirty="0"/>
              <a:t> П</a:t>
            </a:r>
            <a:r>
              <a:rPr lang="ru-RU" sz="1800" dirty="0" err="1"/>
              <a:t>остановлением</a:t>
            </a:r>
            <a:r>
              <a:rPr lang="ru-RU" sz="1800" dirty="0"/>
              <a:t>  Правительства Республики Казахстан  от </a:t>
            </a:r>
            <a:r>
              <a:rPr lang="kk-KZ" sz="1800" dirty="0"/>
              <a:t>27 сентября</a:t>
            </a:r>
            <a:r>
              <a:rPr lang="ru-RU" sz="1800" dirty="0"/>
              <a:t> 200</a:t>
            </a:r>
            <a:r>
              <a:rPr lang="kk-KZ" sz="1800" dirty="0"/>
              <a:t>7</a:t>
            </a:r>
            <a:r>
              <a:rPr lang="ru-RU" sz="1800" dirty="0"/>
              <a:t> года N </a:t>
            </a:r>
            <a:r>
              <a:rPr lang="kk-KZ" sz="1800" dirty="0"/>
              <a:t>850.</a:t>
            </a:r>
            <a:endParaRPr lang="ru-RU" sz="1800" dirty="0"/>
          </a:p>
          <a:p>
            <a:pPr lvl="0"/>
            <a:r>
              <a:rPr lang="ru-RU" sz="1800" b="1" u="sng" dirty="0" smtClean="0"/>
              <a:t>Правила </a:t>
            </a:r>
            <a:r>
              <a:rPr lang="ru-RU" sz="1800" b="1" u="sng" dirty="0"/>
              <a:t>проведения и условия аттестации педагогических</a:t>
            </a:r>
            <a:br>
              <a:rPr lang="ru-RU" sz="1800" b="1" u="sng" dirty="0"/>
            </a:br>
            <a:r>
              <a:rPr lang="ru-RU" sz="1800" b="1" u="sng" dirty="0"/>
              <a:t>работников и приравненных к ним лиц, занимающих должности в</a:t>
            </a:r>
            <a:br>
              <a:rPr lang="ru-RU" sz="1800" b="1" u="sng" dirty="0"/>
            </a:br>
            <a:r>
              <a:rPr lang="ru-RU" sz="1800" b="1" u="sng" dirty="0"/>
              <a:t>организациях образования, реализующих образовательные учебные программы дошкольного, начального, основного среднего, общего</a:t>
            </a:r>
            <a:br>
              <a:rPr lang="ru-RU" sz="1800" b="1" u="sng" dirty="0"/>
            </a:br>
            <a:r>
              <a:rPr lang="ru-RU" sz="1800" b="1" u="sng" dirty="0"/>
              <a:t>среднего, технического и профессионального, </a:t>
            </a:r>
            <a:r>
              <a:rPr lang="ru-RU" sz="1800" b="1" u="sng" dirty="0" err="1"/>
              <a:t>послесреднего</a:t>
            </a:r>
            <a:r>
              <a:rPr lang="ru-RU" sz="1800" b="1" u="sng" dirty="0"/>
              <a:t> образования</a:t>
            </a:r>
            <a:r>
              <a:rPr lang="kk-KZ" sz="1800" b="1" u="sng" dirty="0"/>
              <a:t>, </a:t>
            </a:r>
            <a:r>
              <a:rPr lang="kk-KZ" sz="1800" u="sng" dirty="0"/>
              <a:t>утвержденные</a:t>
            </a:r>
            <a:r>
              <a:rPr lang="kk-KZ" sz="1800" b="1" u="sng" dirty="0"/>
              <a:t> </a:t>
            </a:r>
            <a:r>
              <a:rPr lang="ru-RU" sz="1800" u="sng" dirty="0"/>
              <a:t>приказ</a:t>
            </a:r>
            <a:r>
              <a:rPr lang="kk-KZ" sz="1800" u="sng" dirty="0"/>
              <a:t>ом </a:t>
            </a:r>
            <a:r>
              <a:rPr lang="ru-RU" sz="1800" u="sng" dirty="0"/>
              <a:t> </a:t>
            </a:r>
            <a:r>
              <a:rPr lang="ru-RU" sz="1800" u="sng" dirty="0" err="1"/>
              <a:t>и.о</a:t>
            </a:r>
            <a:r>
              <a:rPr lang="ru-RU" sz="1800" u="sng" dirty="0"/>
              <a:t>. Министра </a:t>
            </a:r>
            <a:br>
              <a:rPr lang="ru-RU" sz="1800" u="sng" dirty="0"/>
            </a:br>
            <a:r>
              <a:rPr lang="ru-RU" sz="1800" u="sng" dirty="0"/>
              <a:t>образования и науки  </a:t>
            </a:r>
            <a:r>
              <a:rPr lang="kk-KZ" sz="1800" u="sng" dirty="0"/>
              <a:t>Р</a:t>
            </a:r>
            <a:r>
              <a:rPr lang="ru-RU" sz="1800" u="sng" dirty="0" err="1"/>
              <a:t>еспублики</a:t>
            </a:r>
            <a:r>
              <a:rPr lang="ru-RU" sz="1800" u="sng" dirty="0"/>
              <a:t> Казахстан  </a:t>
            </a:r>
            <a:r>
              <a:rPr lang="kk-KZ" sz="1800" u="sng" dirty="0"/>
              <a:t>о</a:t>
            </a:r>
            <a:r>
              <a:rPr lang="ru-RU" sz="1800" u="sng" dirty="0"/>
              <a:t>т 7 августа 2013 года № 323</a:t>
            </a:r>
            <a:r>
              <a:rPr lang="kk-KZ" sz="1800" u="sng" dirty="0"/>
              <a:t>.</a:t>
            </a:r>
            <a:endParaRPr lang="ru-RU" sz="1800" dirty="0"/>
          </a:p>
          <a:p>
            <a:pPr lvl="0"/>
            <a:r>
              <a:rPr lang="ru-RU" sz="1800" b="1" dirty="0" smtClean="0"/>
              <a:t>Перечень </a:t>
            </a:r>
            <a:r>
              <a:rPr lang="ru-RU" sz="1800" b="1" dirty="0"/>
              <a:t>должностей педагогических работников и приравненных к ним лиц,</a:t>
            </a:r>
            <a:r>
              <a:rPr lang="ru-RU" sz="1800" dirty="0"/>
              <a:t> </a:t>
            </a:r>
            <a:r>
              <a:rPr lang="kk-KZ" sz="1800" dirty="0"/>
              <a:t>у</a:t>
            </a:r>
            <a:r>
              <a:rPr lang="ru-RU" sz="1800" dirty="0" err="1"/>
              <a:t>твержденные</a:t>
            </a:r>
            <a:r>
              <a:rPr lang="ru-RU" sz="1800" dirty="0"/>
              <a:t>   </a:t>
            </a:r>
            <a:r>
              <a:rPr lang="kk-KZ" sz="1800" dirty="0"/>
              <a:t>П</a:t>
            </a:r>
            <a:r>
              <a:rPr lang="ru-RU" sz="1800" dirty="0" err="1"/>
              <a:t>остановлением</a:t>
            </a:r>
            <a:r>
              <a:rPr lang="ru-RU" sz="1800" dirty="0"/>
              <a:t> Правительства Республики Казахстан  от 30 января 2008 года N 77.</a:t>
            </a:r>
          </a:p>
          <a:p>
            <a:r>
              <a:rPr lang="kk-KZ" sz="1800" b="1" dirty="0"/>
              <a:t>Типовые квалификационные характеристики должностей педагогических работников и приравненных к ним лиц, </a:t>
            </a:r>
            <a:r>
              <a:rPr lang="kk-KZ" sz="1800" dirty="0"/>
              <a:t>утвержденные приказом МОН РК от 13 июля 2009года № 338.</a:t>
            </a:r>
            <a:r>
              <a:rPr lang="kk-KZ" sz="1800" dirty="0" smtClean="0"/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838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964488" cy="5649491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Будет ли дан образец заполнения аттестационного  и оценочного листа на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гражданского 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служащего?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Ответ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будет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Может ли лицо, перешедшее на педагогическую работу в организации образования из вуза, </a:t>
            </a:r>
            <a:r>
              <a:rPr lang="kk-KZ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проходить на высшую категорию досрочно?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357188">
              <a:buNone/>
            </a:pPr>
            <a:r>
              <a:rPr lang="kk-KZ" sz="2400" b="1" dirty="0" smtClean="0">
                <a:solidFill>
                  <a:schemeClr val="tx1"/>
                </a:solidFill>
              </a:rPr>
              <a:t> Ответ</a:t>
            </a:r>
            <a:r>
              <a:rPr lang="kk-KZ" sz="2400" b="1" dirty="0">
                <a:solidFill>
                  <a:schemeClr val="tx1"/>
                </a:solidFill>
              </a:rPr>
              <a:t>:</a:t>
            </a:r>
            <a:r>
              <a:rPr lang="kk-KZ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может. Согл.п.22</a:t>
            </a:r>
            <a:r>
              <a:rPr lang="ru-RU" sz="2400" dirty="0">
                <a:solidFill>
                  <a:schemeClr val="tx1"/>
                </a:solidFill>
              </a:rPr>
              <a:t>. Правил </a:t>
            </a:r>
            <a:r>
              <a:rPr lang="ru-RU" sz="2400" dirty="0" smtClean="0">
                <a:solidFill>
                  <a:schemeClr val="tx1"/>
                </a:solidFill>
              </a:rPr>
              <a:t>аттестации, педагоги </a:t>
            </a:r>
            <a:r>
              <a:rPr lang="ru-RU" sz="2400" dirty="0">
                <a:solidFill>
                  <a:schemeClr val="tx1"/>
                </a:solidFill>
              </a:rPr>
              <a:t>организаций образования по собственному желанию на основании заявления претендуют на досрочную аттестацию: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высшую квалификационную категорию:</a:t>
            </a:r>
          </a:p>
          <a:p>
            <a:r>
              <a:rPr lang="ru-RU" sz="2400" dirty="0">
                <a:solidFill>
                  <a:schemeClr val="tx1"/>
                </a:solidFill>
              </a:rPr>
              <a:t>лица, перешедшие на педагогическую работу в организации образования из вуза, института повышения квалификации, организации технического и профессионального, </a:t>
            </a:r>
            <a:r>
              <a:rPr lang="ru-RU" sz="2400" dirty="0" err="1">
                <a:solidFill>
                  <a:schemeClr val="tx1"/>
                </a:solidFill>
              </a:rPr>
              <a:t>послесреднего</a:t>
            </a:r>
            <a:r>
              <a:rPr lang="ru-RU" sz="2400" dirty="0">
                <a:solidFill>
                  <a:schemeClr val="tx1"/>
                </a:solidFill>
              </a:rPr>
              <a:t> образования, имеющие стаж педагогической работы не менее четырех лет.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41687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5937523"/>
          </a:xfrm>
        </p:spPr>
        <p:txBody>
          <a:bodyPr/>
          <a:lstStyle/>
          <a:p>
            <a:pPr lvl="0"/>
            <a:r>
              <a:rPr lang="ru-RU" sz="2400" b="1" dirty="0">
                <a:solidFill>
                  <a:schemeClr val="tx1"/>
                </a:solidFill>
              </a:rPr>
              <a:t>В правилах аттестации п.36 аттестационная комиссия выносит решение только о соответствии/не соответствии занимаемой должности или о повторной аттестации. В аттестационном же листе на гражданского служащего  (приложение 1 к правилам аттестации гражданских служащих пункт 12  указывается категория. Кем определяется категория и по каким квалификационным характеристикам?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kk-KZ" sz="2400" b="1" dirty="0">
                <a:solidFill>
                  <a:schemeClr val="tx1"/>
                </a:solidFill>
              </a:rPr>
              <a:t>Ответ: </a:t>
            </a:r>
            <a:r>
              <a:rPr lang="kk-KZ" sz="2400" dirty="0">
                <a:solidFill>
                  <a:schemeClr val="tx1"/>
                </a:solidFill>
              </a:rPr>
              <a:t>Категория определяется для педработников и приравненых к ним лиц,утвержденных постановлением Правительства РК от 30 января 2008года №77  в соответствии  с типовыми квалификационными характеристиками должностей педагогических работников и приравненных к ним лиц,утвержденных приказом МОН РК от 13 июля 2009года № 338.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54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84976" cy="4886003"/>
          </a:xfrm>
        </p:spPr>
        <p:txBody>
          <a:bodyPr/>
          <a:lstStyle/>
          <a:p>
            <a:pPr marL="0" indent="0">
              <a:buNone/>
            </a:pPr>
            <a:r>
              <a:rPr lang="kk-KZ" sz="2500" dirty="0" smtClean="0">
                <a:solidFill>
                  <a:schemeClr val="tx1"/>
                </a:solidFill>
              </a:rPr>
              <a:t>Для гражданских служащих как лаборант, секретарь, переводчик, менеджер, пом.воспитателя и т.д  категория не устанавливается, аттестационная комиссия после изучения служебной характеристики, оценочного, аттестационного листа и проведения собеседования принимает одно из следующих решений:</a:t>
            </a:r>
            <a:endParaRPr lang="ru-RU" sz="2500" dirty="0" smtClean="0">
              <a:solidFill>
                <a:schemeClr val="tx1"/>
              </a:solidFill>
            </a:endParaRPr>
          </a:p>
          <a:p>
            <a:pPr lvl="0"/>
            <a:r>
              <a:rPr lang="ru-RU" sz="2500" dirty="0" smtClean="0">
                <a:solidFill>
                  <a:schemeClr val="tx1"/>
                </a:solidFill>
              </a:rPr>
              <a:t>Соответствует занимаемой должности;</a:t>
            </a:r>
          </a:p>
          <a:p>
            <a:pPr lvl="0"/>
            <a:r>
              <a:rPr lang="ru-RU" sz="2500" dirty="0" smtClean="0">
                <a:solidFill>
                  <a:schemeClr val="tx1"/>
                </a:solidFill>
              </a:rPr>
              <a:t>Подлежит  повторной аттестации;</a:t>
            </a:r>
          </a:p>
          <a:p>
            <a:pPr lvl="0"/>
            <a:r>
              <a:rPr lang="ru-RU" sz="2500" dirty="0" smtClean="0">
                <a:solidFill>
                  <a:schemeClr val="tx1"/>
                </a:solidFill>
              </a:rPr>
              <a:t>не соответствует занимаемой должности.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775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 lvl="0"/>
            <a:r>
              <a:rPr lang="ru-RU" sz="2400" b="1" dirty="0">
                <a:solidFill>
                  <a:schemeClr val="tx1"/>
                </a:solidFill>
              </a:rPr>
              <a:t>Если просрочена высшая категория, то она должна быть понижена на одну - до первой. Но решение о присвоении/подтверждении первой  категории школьная аттестационная комиссия выносить не может. Что делать в таком случае - ходатайствовать в городскую аттестационную комиссию?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kk-KZ" sz="2400" b="1" dirty="0">
                <a:solidFill>
                  <a:schemeClr val="tx1"/>
                </a:solidFill>
              </a:rPr>
              <a:t>Ответ:</a:t>
            </a:r>
            <a:r>
              <a:rPr lang="kk-KZ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нет, если просрочена высшая категория то понижается на одну до первой категории.  </a:t>
            </a:r>
            <a:r>
              <a:rPr lang="ru-RU" sz="2400" dirty="0" err="1">
                <a:solidFill>
                  <a:schemeClr val="tx1"/>
                </a:solidFill>
              </a:rPr>
              <a:t>Согл.п</a:t>
            </a:r>
            <a:r>
              <a:rPr lang="ru-RU" sz="2400" dirty="0">
                <a:solidFill>
                  <a:schemeClr val="tx1"/>
                </a:solidFill>
              </a:rPr>
              <a:t>. 37 Правил решение о снижении квалификационной категории и, соответственно, оплаты труда </a:t>
            </a:r>
            <a:r>
              <a:rPr lang="ru-RU" sz="2400" b="1" u="sng" dirty="0">
                <a:solidFill>
                  <a:schemeClr val="tx1"/>
                </a:solidFill>
              </a:rPr>
              <a:t>оформляется приказом</a:t>
            </a:r>
            <a:r>
              <a:rPr lang="ru-RU" sz="2400" dirty="0">
                <a:solidFill>
                  <a:schemeClr val="tx1"/>
                </a:solidFill>
              </a:rPr>
              <a:t> руководителя организации образования на основании решения аттестационной комиссии(протокола заседания АК).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9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627499"/>
              </p:ext>
            </p:extLst>
          </p:nvPr>
        </p:nvGraphicFramePr>
        <p:xfrm>
          <a:off x="539552" y="1916832"/>
          <a:ext cx="7183001" cy="3688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7443"/>
                <a:gridCol w="338555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</a:t>
                      </a:r>
                      <a:endParaRPr lang="ru-RU" sz="2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12.05.2014г.-16.05.2014г.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Во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</a:t>
                      </a:r>
                      <a:endParaRPr lang="ru-RU" sz="2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24.12.14г.-26.12.2014г.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 прошедшие аттестацию                в 2010 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назначенные по конкурсу в 2013году.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 прошедшие аттестацию                 в 2011году.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Руководители ОО,  не прошедшие аттестацию  в 1-ом полугодии.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63688" y="372814"/>
            <a:ext cx="512717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Аттестация руководителей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организации образования.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k-KZ" dirty="0"/>
              <a:t> </a:t>
            </a:r>
            <a:r>
              <a:rPr lang="kk-KZ" sz="2800" u="sng" dirty="0"/>
              <a:t>Всего </a:t>
            </a:r>
            <a:r>
              <a:rPr lang="kk-KZ" sz="2800" b="1" u="sng" dirty="0"/>
              <a:t>365 </a:t>
            </a:r>
            <a:r>
              <a:rPr lang="kk-KZ" sz="2800" u="sng" dirty="0"/>
              <a:t>заместителей директоров организации образования.</a:t>
            </a:r>
            <a:r>
              <a:rPr lang="kk-KZ" sz="2800" dirty="0"/>
              <a:t>Из них: </a:t>
            </a:r>
            <a:endParaRPr lang="ru-RU" sz="2800" dirty="0"/>
          </a:p>
          <a:p>
            <a:pPr lvl="0"/>
            <a:r>
              <a:rPr lang="kk-KZ" sz="2800" dirty="0"/>
              <a:t>стаж от 1 года до трех лет – </a:t>
            </a:r>
            <a:r>
              <a:rPr lang="kk-KZ" sz="2800" b="1" dirty="0"/>
              <a:t>152 зам.директора;</a:t>
            </a:r>
            <a:r>
              <a:rPr lang="kk-KZ" sz="2800" dirty="0"/>
              <a:t> </a:t>
            </a:r>
            <a:endParaRPr lang="ru-RU" sz="2800" dirty="0"/>
          </a:p>
          <a:p>
            <a:pPr lvl="0"/>
            <a:r>
              <a:rPr lang="kk-KZ" sz="2800" dirty="0"/>
              <a:t>стаж от трех до десяти лет – </a:t>
            </a:r>
            <a:r>
              <a:rPr lang="kk-KZ" sz="2800" b="1" dirty="0"/>
              <a:t>147 зам.директора</a:t>
            </a:r>
            <a:r>
              <a:rPr lang="kk-KZ" sz="2800" dirty="0"/>
              <a:t>;</a:t>
            </a:r>
            <a:endParaRPr lang="ru-RU" sz="2800" dirty="0"/>
          </a:p>
          <a:p>
            <a:pPr lvl="0"/>
            <a:r>
              <a:rPr lang="kk-KZ" sz="2800" dirty="0"/>
              <a:t>стаж от 10лет и выше </a:t>
            </a:r>
            <a:r>
              <a:rPr lang="kk-KZ" sz="2800" b="1" dirty="0"/>
              <a:t>- 66 зам.директора</a:t>
            </a:r>
            <a:r>
              <a:rPr lang="kk-KZ" sz="2800" dirty="0"/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71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663160"/>
              </p:ext>
            </p:extLst>
          </p:nvPr>
        </p:nvGraphicFramePr>
        <p:xfrm>
          <a:off x="1331640" y="1844824"/>
          <a:ext cx="7255009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1210"/>
                <a:gridCol w="392379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 полугодии с 07.04.2014г.-11.04.2014г.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>
                          <a:solidFill>
                            <a:schemeClr val="tx1"/>
                          </a:solidFill>
                          <a:effectLst/>
                        </a:rPr>
                        <a:t>Во </a:t>
                      </a:r>
                      <a:r>
                        <a:rPr lang="en-US" sz="220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2200">
                          <a:solidFill>
                            <a:schemeClr val="tx1"/>
                          </a:solidFill>
                          <a:effectLst/>
                        </a:rPr>
                        <a:t> полугодии с 17.11.14г.-21.11.2014г.</a:t>
                      </a:r>
                      <a:endParaRPr lang="ru-RU" sz="2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         с 3-х до 10-ти лет.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от 1-го  до 3-х лет.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имеющие стаж работы            с 10-ти лет и выше.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2200" dirty="0">
                          <a:solidFill>
                            <a:schemeClr val="tx1"/>
                          </a:solidFill>
                          <a:effectLst/>
                        </a:rPr>
                        <a:t>Заместители директора, не прошедшие аттестацию  в  1-ом полугодии.</a:t>
                      </a:r>
                      <a:endParaRPr lang="ru-RU" sz="2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764704"/>
            <a:ext cx="682949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Аттестация заместителей директора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организации образования</a:t>
            </a:r>
            <a:r>
              <a:rPr kumimoji="0" lang="kk-KZ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62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143000"/>
          </a:xfrm>
        </p:spPr>
        <p:txBody>
          <a:bodyPr/>
          <a:lstStyle/>
          <a:p>
            <a:r>
              <a:rPr lang="ru-RU" sz="2000" b="1" dirty="0"/>
              <a:t>Перечень законов и нормативно-правовых актов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для прохождения собеседования при аттестации руководителей, заместителей руководителей организаций образования</a:t>
            </a:r>
            <a:r>
              <a:rPr lang="ru-RU" sz="2400" b="1" dirty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/>
          <a:lstStyle/>
          <a:p>
            <a:pPr lvl="0"/>
            <a:r>
              <a:rPr lang="ru-RU" sz="1600" dirty="0"/>
              <a:t>Знание Конституции Республики Казахстан, </a:t>
            </a:r>
          </a:p>
          <a:p>
            <a:pPr lvl="0"/>
            <a:r>
              <a:rPr lang="ru-RU" sz="1600" dirty="0"/>
              <a:t> Законов  Республики Казахстан «Об образовании», </a:t>
            </a:r>
          </a:p>
          <a:p>
            <a:pPr lvl="0"/>
            <a:r>
              <a:rPr lang="ru-RU" sz="1600" dirty="0"/>
              <a:t>Стандарты оказания государственных услуг,</a:t>
            </a:r>
          </a:p>
          <a:p>
            <a:pPr lvl="0"/>
            <a:r>
              <a:rPr lang="ru-RU" sz="1600" dirty="0"/>
              <a:t>Типовые Правила деятельности общеобразовательных организаций № 499 от 17.05.2013г.,</a:t>
            </a:r>
          </a:p>
          <a:p>
            <a:pPr lvl="0"/>
            <a:r>
              <a:rPr lang="ru-RU" sz="1600" dirty="0"/>
              <a:t>Государственная программа развития образования на 2011-2020гг.,</a:t>
            </a:r>
          </a:p>
          <a:p>
            <a:pPr lvl="0"/>
            <a:r>
              <a:rPr lang="ru-RU" sz="1600" dirty="0"/>
              <a:t>Национальный план по развитию функциональной грамотности,</a:t>
            </a:r>
          </a:p>
          <a:p>
            <a:pPr lvl="0"/>
            <a:r>
              <a:rPr lang="ru-RU" sz="1600" dirty="0"/>
              <a:t>«О правах ребенка в Республике Казахстан», </a:t>
            </a:r>
          </a:p>
          <a:p>
            <a:pPr lvl="0"/>
            <a:r>
              <a:rPr lang="ru-RU" sz="1600" dirty="0"/>
              <a:t>«Правил проведения и условий аттестации гражданских служащих, педагогических работников и приравненных к ним лиц»,  </a:t>
            </a:r>
          </a:p>
          <a:p>
            <a:pPr lvl="0"/>
            <a:r>
              <a:rPr lang="ru-RU" sz="1600" dirty="0"/>
              <a:t>«Типовые квалификационные характеристики должностей педагогических работников и приравненных к ним лиц»,</a:t>
            </a:r>
          </a:p>
          <a:p>
            <a:pPr lvl="0"/>
            <a:r>
              <a:rPr lang="ru-RU" sz="1600" dirty="0"/>
              <a:t>«О борьбе с коррупцией», </a:t>
            </a:r>
          </a:p>
          <a:p>
            <a:pPr lvl="0"/>
            <a:r>
              <a:rPr lang="ru-RU" sz="1600" dirty="0"/>
              <a:t> «Трудового кодекса РК»,  </a:t>
            </a:r>
          </a:p>
          <a:p>
            <a:pPr lvl="0"/>
            <a:r>
              <a:rPr lang="ru-RU" sz="1600" dirty="0"/>
              <a:t>«О лицензировании»</a:t>
            </a:r>
            <a:r>
              <a:rPr lang="kk-KZ" sz="1600" dirty="0"/>
              <a:t>, </a:t>
            </a:r>
            <a:endParaRPr lang="ru-RU" sz="1600" dirty="0"/>
          </a:p>
          <a:p>
            <a:pPr lvl="0"/>
            <a:r>
              <a:rPr lang="ru-RU" sz="1600" dirty="0"/>
              <a:t>«О порядке рассмотрения обращений физических и юридических лиц»,</a:t>
            </a:r>
          </a:p>
          <a:p>
            <a:pPr lvl="0"/>
            <a:r>
              <a:rPr lang="ru-RU" sz="1600" dirty="0"/>
              <a:t>основы педагогики и психологии, </a:t>
            </a:r>
          </a:p>
          <a:p>
            <a:pPr lvl="0"/>
            <a:r>
              <a:rPr lang="ru-RU" sz="1600" dirty="0"/>
              <a:t>знание функциональных обязанностей по должности. </a:t>
            </a:r>
          </a:p>
          <a:p>
            <a:pPr lvl="0"/>
            <a:r>
              <a:rPr lang="ru-RU" sz="1600" dirty="0"/>
              <a:t>другие законы и нормативно-правовые акты, необходимые для выполнения функциональных обязанностей по должности.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699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kk-KZ" sz="2800" b="1" i="1" dirty="0">
                <a:solidFill>
                  <a:schemeClr val="tx1"/>
                </a:solidFill>
              </a:rPr>
              <a:t>Гражданский служащий </a:t>
            </a:r>
            <a:r>
              <a:rPr lang="kk-KZ" sz="2800" dirty="0" smtClean="0">
                <a:solidFill>
                  <a:schemeClr val="tx1"/>
                </a:solidFill>
              </a:rPr>
              <a:t>–</a:t>
            </a:r>
          </a:p>
          <a:p>
            <a:pPr marL="0" indent="0" algn="ctr">
              <a:buNone/>
            </a:pPr>
            <a:r>
              <a:rPr lang="kk-KZ" sz="2800" dirty="0" smtClean="0">
                <a:solidFill>
                  <a:schemeClr val="tx1"/>
                </a:solidFill>
              </a:rPr>
              <a:t>лицо</a:t>
            </a:r>
            <a:r>
              <a:rPr lang="kk-KZ" sz="2800" dirty="0">
                <a:solidFill>
                  <a:schemeClr val="tx1"/>
                </a:solidFill>
              </a:rPr>
              <a:t>, занимающее в установленном законодательством Республики Казахстан порядке оплачиваемую штатную должность в казенных предприятиях, государственных учреждениях и осуществляющее должностные полномочия в целях реализации их задач и функций и осуществления технического обслуживания и обеспечения функционирования государственных органов.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4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sz="3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Гражданские служащие</a:t>
            </a:r>
            <a:r>
              <a:rPr lang="kk-KZ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857403"/>
          </a:xfrm>
        </p:spPr>
        <p:txBody>
          <a:bodyPr/>
          <a:lstStyle/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Руководители организаций образования, заместители руководителя;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Учителя всех специальностей;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Вожатый, воспитатель, пом.воспитателя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Бухгалтер,экономист;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Зав.библиотекой, библиотекарь;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Аккомпаниатор, концертмейстер, хореограф;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Руководитель кружка;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Методист, музыкальный руководитель;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Медицинская сестра, пом.медицинской сестры;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Психолог, переводчик,  лаборант;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Делопроизводитель;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Секретарь, Секретарь-машинист;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Администратор;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Экспедитор, менеджер;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Художник;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Культорганизатор;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k-KZ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Зав.архивом, зав.музеем, зав.столовой.</a:t>
            </a:r>
            <a:endParaRPr lang="ru-RU" sz="18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61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акт">
  <a:themeElements>
    <a:clrScheme name="Общ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бщение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1702</Words>
  <Application>Microsoft Office PowerPoint</Application>
  <PresentationFormat>Экран (4:3)</PresentationFormat>
  <Paragraphs>199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Контакт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законов и нормативно-правовых актов для прохождения собеседования при аттестации руководителей, заместителей руководителей организаций образования.</vt:lpstr>
      <vt:lpstr>Презентация PowerPoint</vt:lpstr>
      <vt:lpstr>Гражданские служащие: </vt:lpstr>
      <vt:lpstr>К гражданским служащим не относятся: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законов и нормативно-правовых актов для прохождения собеседования при аттестации руководителей, заместителей руководителей организаций образования.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по аттестации.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21</cp:revision>
  <dcterms:created xsi:type="dcterms:W3CDTF">2014-02-05T08:48:25Z</dcterms:created>
  <dcterms:modified xsi:type="dcterms:W3CDTF">2014-02-10T07:02:12Z</dcterms:modified>
</cp:coreProperties>
</file>